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51" r:id="rId2"/>
  </p:sldMasterIdLst>
  <p:notesMasterIdLst>
    <p:notesMasterId r:id="rId10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</p:sldIdLst>
  <p:sldSz cx="24387175" cy="13716000"/>
  <p:notesSz cx="7104063" cy="10234613"/>
  <p:embeddedFontLs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Quattrocento Sans" panose="020B0604020202020204" charset="0"/>
      <p:regular r:id="rId15"/>
      <p:bold r:id="rId16"/>
      <p:italic r:id="rId17"/>
      <p:boldItalic r:id="rId1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9" roundtripDataSignature="AMtx7mieii3iFfybG0NMwaSOaP2O950ux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BCC9BA8-FAC2-4160-BAFA-6DB76AB21A9E}">
  <a:tblStyle styleId="{3BCC9BA8-FAC2-4160-BAFA-6DB76AB21A9E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  <a:tcStyle>
        <a:tcBdr/>
        <a:fill>
          <a:solidFill>
            <a:schemeClr val="dk1">
              <a:alpha val="20000"/>
            </a:schemeClr>
          </a:solidFill>
        </a:fill>
      </a:tcStyle>
    </a:band1H>
    <a:band2H>
      <a:tcTxStyle b="off" i="off"/>
      <a:tcStyle>
        <a:tcBdr/>
      </a:tcStyle>
    </a:band2H>
    <a:band1V>
      <a:tcTxStyle b="off" i="off"/>
      <a:tcStyle>
        <a:tcBdr/>
        <a:fill>
          <a:solidFill>
            <a:schemeClr val="dk1">
              <a:alpha val="20000"/>
            </a:schemeClr>
          </a:solidFill>
        </a:fill>
      </a:tcStyle>
    </a:band1V>
    <a:band2V>
      <a:tcTxStyle b="off" i="off"/>
      <a:tcStyle>
        <a:tcBdr/>
      </a:tcStyle>
    </a:band2V>
    <a:lastCol>
      <a:tcTxStyle b="on" i="off"/>
      <a:tcStyle>
        <a:tcBdr/>
      </a:tcStyle>
    </a:lastCol>
    <a:firstCol>
      <a:tcTxStyle b="on" i="off"/>
      <a:tcStyle>
        <a:tcBdr/>
      </a:tcStyle>
    </a:firstCol>
    <a:lastRow>
      <a:tcTxStyle b="on" i="off"/>
      <a:tcStyle>
        <a:tcBdr>
          <a:top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FFFFFF">
              <a:alpha val="0"/>
            </a:srgbClr>
          </a:solidFill>
        </a:fill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n" i="off"/>
      <a:tcStyle>
        <a:tcBdr>
          <a:bottom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rgbClr val="FFFFFF">
              <a:alpha val="0"/>
            </a:srgbClr>
          </a:solidFill>
        </a:fill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5" d="100"/>
          <a:sy n="55" d="100"/>
        </p:scale>
        <p:origin x="603" y="5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6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font" Target="fonts/font1.fntdata"/><Relationship Id="rId5" Type="http://schemas.openxmlformats.org/officeDocument/2006/relationships/slide" Target="slides/slide3.xml"/><Relationship Id="rId15" Type="http://schemas.openxmlformats.org/officeDocument/2006/relationships/font" Target="fonts/font5.fntdata"/><Relationship Id="rId23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19" Type="http://customschemas.google.com/relationships/presentationmetadata" Target="meta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font" Target="fonts/font4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078427" cy="5135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75" tIns="49525" rIns="99075" bIns="495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4023992" y="0"/>
            <a:ext cx="3078427" cy="5135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75" tIns="49525" rIns="99075" bIns="49525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482600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710407" y="4925407"/>
            <a:ext cx="5683250" cy="40298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75" tIns="49525" rIns="99075" bIns="4952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9721107"/>
            <a:ext cx="3078427" cy="5135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75" tIns="49525" rIns="99075" bIns="495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4023992" y="9721107"/>
            <a:ext cx="3078427" cy="5135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75" tIns="49525" rIns="99075" bIns="4952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:notes"/>
          <p:cNvSpPr txBox="1">
            <a:spLocks noGrp="1"/>
          </p:cNvSpPr>
          <p:nvPr>
            <p:ph type="body" idx="1"/>
          </p:nvPr>
        </p:nvSpPr>
        <p:spPr>
          <a:xfrm>
            <a:off x="710407" y="4925407"/>
            <a:ext cx="5683250" cy="40298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75" tIns="49525" rIns="99075" bIns="495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" name="Google Shape;3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2:notes"/>
          <p:cNvSpPr txBox="1">
            <a:spLocks noGrp="1"/>
          </p:cNvSpPr>
          <p:nvPr>
            <p:ph type="body" idx="1"/>
          </p:nvPr>
        </p:nvSpPr>
        <p:spPr>
          <a:xfrm>
            <a:off x="710407" y="4925407"/>
            <a:ext cx="5683250" cy="40298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75" tIns="49525" rIns="99075" bIns="495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0" name="Google Shape;4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3:notes"/>
          <p:cNvSpPr txBox="1">
            <a:spLocks noGrp="1"/>
          </p:cNvSpPr>
          <p:nvPr>
            <p:ph type="body" idx="1"/>
          </p:nvPr>
        </p:nvSpPr>
        <p:spPr>
          <a:xfrm>
            <a:off x="710407" y="4925407"/>
            <a:ext cx="5683250" cy="40298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75" tIns="49525" rIns="99075" bIns="495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9" name="Google Shape;8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4:notes"/>
          <p:cNvSpPr txBox="1">
            <a:spLocks noGrp="1"/>
          </p:cNvSpPr>
          <p:nvPr>
            <p:ph type="body" idx="1"/>
          </p:nvPr>
        </p:nvSpPr>
        <p:spPr>
          <a:xfrm>
            <a:off x="710407" y="4925407"/>
            <a:ext cx="5683250" cy="40298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75" tIns="49525" rIns="99075" bIns="495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Wyllie, M.R.J., Gregory, A.R. and Gardner, G.H.F., 1958, An experimental investigation of the factors affecting elastic wave velocities in porous media, Geophysics, v. 23, p. 459-493.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Alfor, J., Blyth, M, Tpllefsen, E., Crowe, J., Loreto, J., Mohammed, S., Pistre, V., Rodriguex-Herrera, A., Sonic loggin while drilling - Shear Answer, Oilfield Review Sptring 2012, v.24 n.1, p.4-15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0" name="Google Shape;11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5:notes"/>
          <p:cNvSpPr txBox="1">
            <a:spLocks noGrp="1"/>
          </p:cNvSpPr>
          <p:nvPr>
            <p:ph type="body" idx="1"/>
          </p:nvPr>
        </p:nvSpPr>
        <p:spPr>
          <a:xfrm>
            <a:off x="710407" y="4925407"/>
            <a:ext cx="5683250" cy="40298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75" tIns="49525" rIns="99075" bIns="495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9" name="Google Shape;12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6:notes"/>
          <p:cNvSpPr txBox="1">
            <a:spLocks noGrp="1"/>
          </p:cNvSpPr>
          <p:nvPr>
            <p:ph type="body" idx="1"/>
          </p:nvPr>
        </p:nvSpPr>
        <p:spPr>
          <a:xfrm>
            <a:off x="710407" y="4925407"/>
            <a:ext cx="5683250" cy="40298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75" tIns="49525" rIns="99075" bIns="495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0" name="Google Shape;16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7:notes"/>
          <p:cNvSpPr txBox="1">
            <a:spLocks noGrp="1"/>
          </p:cNvSpPr>
          <p:nvPr>
            <p:ph type="body" idx="1"/>
          </p:nvPr>
        </p:nvSpPr>
        <p:spPr>
          <a:xfrm>
            <a:off x="710407" y="4925407"/>
            <a:ext cx="5683250" cy="40298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75" tIns="49525" rIns="99075" bIns="495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1" name="Google Shape;17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over">
  <p:cSld name="1_Cover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12"/>
          <p:cNvSpPr txBox="1"/>
          <p:nvPr/>
        </p:nvSpPr>
        <p:spPr>
          <a:xfrm>
            <a:off x="18301897" y="12589072"/>
            <a:ext cx="5487987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#</a:t>
            </a:r>
            <a:fld id="{00000000-1234-1234-1234-123412341234}" type="slidenum">
              <a:rPr lang="en-US" sz="3600" b="1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‹#›</a:t>
            </a:fld>
            <a:endParaRPr sz="3600" b="1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8" name="Google Shape;18;p12"/>
          <p:cNvSpPr txBox="1">
            <a:spLocks noGrp="1"/>
          </p:cNvSpPr>
          <p:nvPr>
            <p:ph type="title"/>
          </p:nvPr>
        </p:nvSpPr>
        <p:spPr>
          <a:xfrm>
            <a:off x="1" y="116199"/>
            <a:ext cx="19645743" cy="1214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Quattrocento Sans"/>
              <a:buNone/>
              <a:defRPr sz="6000" b="1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9" name="Google Shape;19;p12" descr="Logo, company nam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9378" t="25325" r="16446" b="12396"/>
          <a:stretch/>
        </p:blipFill>
        <p:spPr>
          <a:xfrm>
            <a:off x="543951" y="12611932"/>
            <a:ext cx="1239302" cy="730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20;p12" descr="Logo, company nam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039141" y="187323"/>
            <a:ext cx="1641084" cy="1083356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12"/>
          <p:cNvSpPr/>
          <p:nvPr/>
        </p:nvSpPr>
        <p:spPr>
          <a:xfrm>
            <a:off x="0" y="1498636"/>
            <a:ext cx="24387174" cy="7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">
  <p:cSld name="Cover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11"/>
          <p:cNvSpPr txBox="1"/>
          <p:nvPr/>
        </p:nvSpPr>
        <p:spPr>
          <a:xfrm>
            <a:off x="18301897" y="12589072"/>
            <a:ext cx="5487987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#</a:t>
            </a:r>
            <a:fld id="{00000000-1234-1234-1234-123412341234}" type="slidenum">
              <a:rPr lang="en-US" sz="3600" b="1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‹#›</a:t>
            </a:fld>
            <a:endParaRPr sz="3600" b="1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8" name="Google Shape;28;p11"/>
          <p:cNvSpPr txBox="1">
            <a:spLocks noGrp="1"/>
          </p:cNvSpPr>
          <p:nvPr>
            <p:ph type="title"/>
          </p:nvPr>
        </p:nvSpPr>
        <p:spPr>
          <a:xfrm>
            <a:off x="1" y="116199"/>
            <a:ext cx="19645743" cy="1214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Quattrocento Sans"/>
              <a:buNone/>
              <a:defRPr sz="6000" b="1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29" name="Google Shape;29;p11" descr="Logo, company nam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9378" t="25325" r="16446" b="12396"/>
          <a:stretch/>
        </p:blipFill>
        <p:spPr>
          <a:xfrm>
            <a:off x="543951" y="12611932"/>
            <a:ext cx="1239302" cy="730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11" descr="Logo, company nam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039141" y="187323"/>
            <a:ext cx="1641084" cy="108335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11"/>
          <p:cNvSpPr/>
          <p:nvPr/>
        </p:nvSpPr>
        <p:spPr>
          <a:xfrm>
            <a:off x="0" y="1498636"/>
            <a:ext cx="24387174" cy="7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8" descr="A picture containing outdoor, sky, nature, grass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 t="19976"/>
          <a:stretch/>
        </p:blipFill>
        <p:spPr>
          <a:xfrm>
            <a:off x="0" y="0"/>
            <a:ext cx="24384000" cy="137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8" descr="Background pattern&#10;&#10;Description automatically generated"/>
          <p:cNvPicPr preferRelativeResize="0"/>
          <p:nvPr/>
        </p:nvPicPr>
        <p:blipFill rotWithShape="1">
          <a:blip r:embed="rId5">
            <a:alphaModFix amt="85000"/>
          </a:blip>
          <a:srcRect/>
          <a:stretch/>
        </p:blipFill>
        <p:spPr>
          <a:xfrm>
            <a:off x="3173" y="0"/>
            <a:ext cx="24384003" cy="13715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8" descr="Logo, company name&#10;&#10;Description automatically generated"/>
          <p:cNvPicPr preferRelativeResize="0"/>
          <p:nvPr/>
        </p:nvPicPr>
        <p:blipFill rotWithShape="1">
          <a:blip r:embed="rId6">
            <a:alphaModFix/>
          </a:blip>
          <a:srcRect l="11815" t="28311" r="18596" b="13879"/>
          <a:stretch/>
        </p:blipFill>
        <p:spPr>
          <a:xfrm>
            <a:off x="1170708" y="921103"/>
            <a:ext cx="4770099" cy="27809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8" descr="Logo, company name&#10;&#10;Description automatically generated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9756581" y="1169558"/>
            <a:ext cx="3459885" cy="2284031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8"/>
          <p:cNvSpPr txBox="1"/>
          <p:nvPr/>
        </p:nvSpPr>
        <p:spPr>
          <a:xfrm>
            <a:off x="17073377" y="12180623"/>
            <a:ext cx="6143091" cy="5597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US" sz="48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#DatafyingEnergy</a:t>
            </a:r>
            <a:endParaRPr sz="4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10" descr="A picture containing outdoor, sky, nature, grass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t="19976"/>
          <a:stretch/>
        </p:blipFill>
        <p:spPr>
          <a:xfrm>
            <a:off x="0" y="0"/>
            <a:ext cx="24384000" cy="137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24;p10" descr="Background pattern&#10;&#10;Description automatically generated"/>
          <p:cNvPicPr preferRelativeResize="0"/>
          <p:nvPr/>
        </p:nvPicPr>
        <p:blipFill rotWithShape="1">
          <a:blip r:embed="rId4">
            <a:alphaModFix amt="85000"/>
          </a:blip>
          <a:srcRect/>
          <a:stretch/>
        </p:blipFill>
        <p:spPr>
          <a:xfrm>
            <a:off x="3173" y="0"/>
            <a:ext cx="24384003" cy="13715999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10"/>
          <p:cNvSpPr txBox="1"/>
          <p:nvPr/>
        </p:nvSpPr>
        <p:spPr>
          <a:xfrm>
            <a:off x="20207866" y="12685163"/>
            <a:ext cx="2782353" cy="6047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#DatafyingEnergy</a:t>
            </a:r>
            <a:endParaRPr sz="20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2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"/>
          <p:cNvSpPr txBox="1"/>
          <p:nvPr/>
        </p:nvSpPr>
        <p:spPr>
          <a:xfrm>
            <a:off x="1181100" y="6200776"/>
            <a:ext cx="22136099" cy="1656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25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ct val="100000"/>
              <a:buFont typeface="Quattrocento Sans"/>
              <a:buNone/>
            </a:pPr>
            <a:r>
              <a:rPr lang="en-US" sz="9000" b="1" i="0" u="none" strike="noStrike" cap="none">
                <a:solidFill>
                  <a:srgbClr val="FFC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GEOHACKATHON CLOSE OUT PRESENTATION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1"/>
          <p:cNvSpPr txBox="1"/>
          <p:nvPr/>
        </p:nvSpPr>
        <p:spPr>
          <a:xfrm>
            <a:off x="1181100" y="8082117"/>
            <a:ext cx="21183599" cy="48052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55000" lnSpcReduction="20000"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Quattrocento Sans"/>
              <a:buNone/>
            </a:pPr>
            <a:r>
              <a:rPr lang="en-US" sz="6000" b="1" i="0" u="none" strike="noStrike" cap="none" dirty="0" err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GeoRocks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857250" marR="0" lvl="0" indent="-8572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lang="en-US" sz="6000" b="1" i="0" u="none" strike="noStrike" cap="none" dirty="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Alexey Borisenko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857250" marR="0" lvl="0" indent="-8572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lang="en-US" sz="6000" b="1" i="0" u="none" strike="noStrike" cap="none" dirty="0" err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Amalachukwu</a:t>
            </a:r>
            <a:r>
              <a:rPr lang="en-US" sz="6000" b="1" i="0" u="none" strike="noStrike" cap="none" dirty="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Immaculata </a:t>
            </a:r>
            <a:r>
              <a:rPr lang="en-US" sz="6000" b="1" i="0" u="none" strike="noStrike" cap="none" dirty="0" err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Muoghalu</a:t>
            </a:r>
            <a:endParaRPr sz="6000" b="1" i="0" u="none" strike="noStrike" cap="none" dirty="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857250" marR="0" lvl="0" indent="-8572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lang="en-US" sz="6000" b="1" i="0" u="none" strike="noStrike" cap="none" dirty="0" err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Ayush</a:t>
            </a:r>
            <a:r>
              <a:rPr lang="en-US" sz="6000" b="1" i="0" u="none" strike="noStrike" cap="none" dirty="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Tyagi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857250" marR="0" lvl="0" indent="-8572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lang="en-US" sz="6000" b="1" i="0" u="none" strike="noStrike" cap="none" dirty="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Johana Ramirez-Bernal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857250" marR="0" lvl="0" indent="-8572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lang="en-US" sz="6000" b="1" i="0" u="none" strike="noStrike" cap="none" dirty="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Maria Fernanda Leon Carrera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857250" marR="0" lvl="0" indent="-8572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lang="en-US" sz="6000" b="1" i="0" u="none" strike="noStrike" cap="none" dirty="0" err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Yohanes</a:t>
            </a:r>
            <a:r>
              <a:rPr lang="en-US" sz="6000" b="1" i="0" u="none" strike="noStrike" cap="none" dirty="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Nuwara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endParaRPr sz="6000" b="1" i="0" u="none" strike="noStrike" cap="none" dirty="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Quattrocento Sans"/>
              <a:buNone/>
            </a:pPr>
            <a:r>
              <a:rPr lang="en-US" sz="2800" b="0" i="0" u="none" strike="noStrike" cap="none" dirty="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15</a:t>
            </a:r>
            <a:r>
              <a:rPr lang="en-US" sz="2800" b="0" i="0" u="none" strike="noStrike" cap="none" baseline="30000" dirty="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th</a:t>
            </a:r>
            <a:r>
              <a:rPr lang="en-US" sz="2800" b="0" i="0" u="none" strike="noStrike" cap="none" dirty="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December 2021</a:t>
            </a:r>
            <a:endParaRPr sz="2800" b="0" i="0" u="none" strike="noStrike" cap="none" dirty="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2"/>
          <p:cNvGrpSpPr/>
          <p:nvPr/>
        </p:nvGrpSpPr>
        <p:grpSpPr>
          <a:xfrm>
            <a:off x="12764386" y="2015146"/>
            <a:ext cx="10713922" cy="6119626"/>
            <a:chOff x="12764386" y="2015146"/>
            <a:chExt cx="10713922" cy="6119626"/>
          </a:xfrm>
        </p:grpSpPr>
        <p:pic>
          <p:nvPicPr>
            <p:cNvPr id="43" name="Google Shape;43;p2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2764386" y="2015146"/>
              <a:ext cx="10713922" cy="6119626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4" name="Google Shape;44;p2"/>
            <p:cNvGrpSpPr/>
            <p:nvPr/>
          </p:nvGrpSpPr>
          <p:grpSpPr>
            <a:xfrm>
              <a:off x="18039856" y="5137441"/>
              <a:ext cx="503700" cy="421890"/>
              <a:chOff x="11423156" y="5302448"/>
              <a:chExt cx="503700" cy="421890"/>
            </a:xfrm>
          </p:grpSpPr>
          <p:sp>
            <p:nvSpPr>
              <p:cNvPr id="45" name="Google Shape;45;p2"/>
              <p:cNvSpPr/>
              <p:nvPr/>
            </p:nvSpPr>
            <p:spPr>
              <a:xfrm>
                <a:off x="11598882" y="5572125"/>
                <a:ext cx="152213" cy="152213"/>
              </a:xfrm>
              <a:prstGeom prst="ellipse">
                <a:avLst/>
              </a:prstGeom>
              <a:solidFill>
                <a:srgbClr val="FF0000"/>
              </a:solidFill>
              <a:ln w="25400" cap="flat" cmpd="sng">
                <a:solidFill>
                  <a:srgbClr val="C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" name="Google Shape;46;p2"/>
              <p:cNvSpPr txBox="1"/>
              <p:nvPr/>
            </p:nvSpPr>
            <p:spPr>
              <a:xfrm>
                <a:off x="11423156" y="5302448"/>
                <a:ext cx="503700" cy="307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rgbClr val="C00000"/>
                    </a:solidFill>
                    <a:latin typeface="Arial"/>
                    <a:ea typeface="Arial"/>
                    <a:cs typeface="Arial"/>
                    <a:sym typeface="Arial"/>
                  </a:rPr>
                  <a:t>P11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7" name="Google Shape;47;p2"/>
            <p:cNvGrpSpPr/>
            <p:nvPr/>
          </p:nvGrpSpPr>
          <p:grpSpPr>
            <a:xfrm>
              <a:off x="18227284" y="6349708"/>
              <a:ext cx="503700" cy="419123"/>
              <a:chOff x="11423156" y="5572125"/>
              <a:chExt cx="503700" cy="419123"/>
            </a:xfrm>
          </p:grpSpPr>
          <p:sp>
            <p:nvSpPr>
              <p:cNvPr id="48" name="Google Shape;48;p2"/>
              <p:cNvSpPr/>
              <p:nvPr/>
            </p:nvSpPr>
            <p:spPr>
              <a:xfrm>
                <a:off x="11598882" y="5572125"/>
                <a:ext cx="152213" cy="152213"/>
              </a:xfrm>
              <a:prstGeom prst="ellipse">
                <a:avLst/>
              </a:prstGeom>
              <a:solidFill>
                <a:srgbClr val="FF0000"/>
              </a:solidFill>
              <a:ln w="25400" cap="flat" cmpd="sng">
                <a:solidFill>
                  <a:srgbClr val="C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" name="Google Shape;49;p2"/>
              <p:cNvSpPr txBox="1"/>
              <p:nvPr/>
            </p:nvSpPr>
            <p:spPr>
              <a:xfrm>
                <a:off x="11423156" y="5683448"/>
                <a:ext cx="503700" cy="307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rgbClr val="C00000"/>
                    </a:solidFill>
                    <a:latin typeface="Arial"/>
                    <a:ea typeface="Arial"/>
                    <a:cs typeface="Arial"/>
                    <a:sym typeface="Arial"/>
                  </a:rPr>
                  <a:t>P12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0" name="Google Shape;50;p2"/>
            <p:cNvGrpSpPr/>
            <p:nvPr/>
          </p:nvGrpSpPr>
          <p:grpSpPr>
            <a:xfrm>
              <a:off x="17087356" y="4426148"/>
              <a:ext cx="503700" cy="421890"/>
              <a:chOff x="11423156" y="5302448"/>
              <a:chExt cx="503700" cy="421890"/>
            </a:xfrm>
          </p:grpSpPr>
          <p:sp>
            <p:nvSpPr>
              <p:cNvPr id="51" name="Google Shape;51;p2"/>
              <p:cNvSpPr/>
              <p:nvPr/>
            </p:nvSpPr>
            <p:spPr>
              <a:xfrm>
                <a:off x="11598882" y="5572125"/>
                <a:ext cx="152213" cy="152213"/>
              </a:xfrm>
              <a:prstGeom prst="ellipse">
                <a:avLst/>
              </a:prstGeom>
              <a:solidFill>
                <a:srgbClr val="FF0000"/>
              </a:solidFill>
              <a:ln w="25400" cap="flat" cmpd="sng">
                <a:solidFill>
                  <a:srgbClr val="C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" name="Google Shape;52;p2"/>
              <p:cNvSpPr txBox="1"/>
              <p:nvPr/>
            </p:nvSpPr>
            <p:spPr>
              <a:xfrm>
                <a:off x="11423156" y="5302448"/>
                <a:ext cx="503700" cy="307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rgbClr val="C00000"/>
                    </a:solidFill>
                    <a:latin typeface="Arial"/>
                    <a:ea typeface="Arial"/>
                    <a:cs typeface="Arial"/>
                    <a:sym typeface="Arial"/>
                  </a:rPr>
                  <a:t>P13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3" name="Google Shape;53;p2"/>
            <p:cNvGrpSpPr/>
            <p:nvPr/>
          </p:nvGrpSpPr>
          <p:grpSpPr>
            <a:xfrm>
              <a:off x="16534906" y="6496248"/>
              <a:ext cx="503700" cy="421890"/>
              <a:chOff x="11423156" y="5302448"/>
              <a:chExt cx="503700" cy="421890"/>
            </a:xfrm>
          </p:grpSpPr>
          <p:sp>
            <p:nvSpPr>
              <p:cNvPr id="54" name="Google Shape;54;p2"/>
              <p:cNvSpPr/>
              <p:nvPr/>
            </p:nvSpPr>
            <p:spPr>
              <a:xfrm>
                <a:off x="11598882" y="5572125"/>
                <a:ext cx="152213" cy="152213"/>
              </a:xfrm>
              <a:prstGeom prst="ellipse">
                <a:avLst/>
              </a:prstGeom>
              <a:solidFill>
                <a:srgbClr val="FF0000"/>
              </a:solidFill>
              <a:ln w="25400" cap="flat" cmpd="sng">
                <a:solidFill>
                  <a:srgbClr val="C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" name="Google Shape;55;p2"/>
              <p:cNvSpPr txBox="1"/>
              <p:nvPr/>
            </p:nvSpPr>
            <p:spPr>
              <a:xfrm>
                <a:off x="11423156" y="5302448"/>
                <a:ext cx="503700" cy="307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rgbClr val="C00000"/>
                    </a:solidFill>
                    <a:latin typeface="Arial"/>
                    <a:ea typeface="Arial"/>
                    <a:cs typeface="Arial"/>
                    <a:sym typeface="Arial"/>
                  </a:rPr>
                  <a:t>P14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6" name="Google Shape;56;p2"/>
            <p:cNvGrpSpPr/>
            <p:nvPr/>
          </p:nvGrpSpPr>
          <p:grpSpPr>
            <a:xfrm>
              <a:off x="18979656" y="3073598"/>
              <a:ext cx="503700" cy="421890"/>
              <a:chOff x="11423156" y="5302448"/>
              <a:chExt cx="503700" cy="421890"/>
            </a:xfrm>
          </p:grpSpPr>
          <p:sp>
            <p:nvSpPr>
              <p:cNvPr id="57" name="Google Shape;57;p2"/>
              <p:cNvSpPr/>
              <p:nvPr/>
            </p:nvSpPr>
            <p:spPr>
              <a:xfrm>
                <a:off x="11598882" y="5572125"/>
                <a:ext cx="152213" cy="152213"/>
              </a:xfrm>
              <a:prstGeom prst="ellipse">
                <a:avLst/>
              </a:prstGeom>
              <a:solidFill>
                <a:srgbClr val="FF0000"/>
              </a:solidFill>
              <a:ln w="25400" cap="flat" cmpd="sng">
                <a:solidFill>
                  <a:srgbClr val="C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" name="Google Shape;58;p2"/>
              <p:cNvSpPr txBox="1"/>
              <p:nvPr/>
            </p:nvSpPr>
            <p:spPr>
              <a:xfrm>
                <a:off x="11423156" y="5302448"/>
                <a:ext cx="503700" cy="307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rgbClr val="C00000"/>
                    </a:solidFill>
                    <a:latin typeface="Arial"/>
                    <a:ea typeface="Arial"/>
                    <a:cs typeface="Arial"/>
                    <a:sym typeface="Arial"/>
                  </a:rPr>
                  <a:t>P15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9" name="Google Shape;59;p2"/>
            <p:cNvGrpSpPr/>
            <p:nvPr/>
          </p:nvGrpSpPr>
          <p:grpSpPr>
            <a:xfrm>
              <a:off x="19538456" y="3902856"/>
              <a:ext cx="503700" cy="421890"/>
              <a:chOff x="11423156" y="5302448"/>
              <a:chExt cx="503700" cy="421890"/>
            </a:xfrm>
          </p:grpSpPr>
          <p:sp>
            <p:nvSpPr>
              <p:cNvPr id="60" name="Google Shape;60;p2"/>
              <p:cNvSpPr/>
              <p:nvPr/>
            </p:nvSpPr>
            <p:spPr>
              <a:xfrm>
                <a:off x="11598882" y="5572125"/>
                <a:ext cx="152213" cy="152213"/>
              </a:xfrm>
              <a:prstGeom prst="ellipse">
                <a:avLst/>
              </a:prstGeom>
              <a:solidFill>
                <a:srgbClr val="FF0000"/>
              </a:solidFill>
              <a:ln w="25400" cap="flat" cmpd="sng">
                <a:solidFill>
                  <a:srgbClr val="C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" name="Google Shape;61;p2"/>
              <p:cNvSpPr txBox="1"/>
              <p:nvPr/>
            </p:nvSpPr>
            <p:spPr>
              <a:xfrm>
                <a:off x="11423156" y="5302448"/>
                <a:ext cx="503700" cy="307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rgbClr val="C00000"/>
                    </a:solidFill>
                    <a:latin typeface="Arial"/>
                    <a:ea typeface="Arial"/>
                    <a:cs typeface="Arial"/>
                    <a:sym typeface="Arial"/>
                  </a:rPr>
                  <a:t>P16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62" name="Google Shape;62;p2"/>
          <p:cNvSpPr txBox="1">
            <a:spLocks noGrp="1"/>
          </p:cNvSpPr>
          <p:nvPr>
            <p:ph type="title"/>
          </p:nvPr>
        </p:nvSpPr>
        <p:spPr>
          <a:xfrm>
            <a:off x="1" y="116199"/>
            <a:ext cx="19645743" cy="1214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42913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Quattrocento Sans"/>
              <a:buNone/>
            </a:pPr>
            <a:r>
              <a:rPr lang="en-US"/>
              <a:t>1. Recommendations</a:t>
            </a:r>
            <a:endParaRPr/>
          </a:p>
        </p:txBody>
      </p:sp>
      <p:sp>
        <p:nvSpPr>
          <p:cNvPr id="63" name="Google Shape;63;p2"/>
          <p:cNvSpPr txBox="1"/>
          <p:nvPr/>
        </p:nvSpPr>
        <p:spPr>
          <a:xfrm>
            <a:off x="319450" y="2149350"/>
            <a:ext cx="12764400" cy="112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71500" marR="0" lvl="1" indent="-571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4000"/>
              <a:buFont typeface="Arial"/>
              <a:buChar char="•"/>
            </a:pPr>
            <a:r>
              <a:rPr lang="en-US" sz="4000" b="1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Recommendations: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085850" marR="0" lvl="2" indent="-5715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FFC000"/>
              </a:buClr>
              <a:buSzPts val="3600"/>
              <a:buFont typeface="Arial"/>
              <a:buChar char="•"/>
            </a:pPr>
            <a:r>
              <a:rPr lang="en-US" sz="36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Outline development plan includes </a:t>
            </a:r>
            <a:r>
              <a:rPr lang="en-US" sz="3600" b="0" i="1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all 12 available wells</a:t>
            </a:r>
            <a:endParaRPr sz="1400" b="0" i="1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085850" marR="0" lvl="2" indent="-5715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FFC000"/>
              </a:buClr>
              <a:buSzPts val="3600"/>
              <a:buFont typeface="Arial"/>
              <a:buChar char="•"/>
            </a:pPr>
            <a:r>
              <a:rPr lang="en-US" sz="3600" b="0" i="1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6 additional production wells (P11-P16) </a:t>
            </a:r>
            <a:r>
              <a:rPr lang="en-US" sz="36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are proposed</a:t>
            </a:r>
            <a:endParaRPr sz="36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1085850" marR="0" lvl="2" indent="-5715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attrocento Sans"/>
              <a:buChar char="•"/>
            </a:pPr>
            <a:r>
              <a:rPr lang="en-US" sz="36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D1 demand point connected to </a:t>
            </a:r>
            <a:r>
              <a:rPr lang="en-US" sz="3600" i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4 producers and 4 injectors </a:t>
            </a:r>
            <a:endParaRPr sz="3600" i="1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1085850" marR="0" lvl="2" indent="-5715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attrocento Sans"/>
              <a:buChar char="•"/>
            </a:pPr>
            <a:r>
              <a:rPr lang="en-US" sz="36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D2 demand point connected to </a:t>
            </a:r>
            <a:r>
              <a:rPr lang="en-US" sz="3600" i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5 producers and 5 injectors</a:t>
            </a:r>
            <a:endParaRPr sz="3600" i="1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1085850" marR="0" lvl="2" indent="-5715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attrocento Sans"/>
              <a:buChar char="•"/>
            </a:pPr>
            <a:r>
              <a:rPr lang="en-US" sz="36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LCOH </a:t>
            </a:r>
            <a:r>
              <a:rPr lang="en-US" sz="36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(20 years): </a:t>
            </a:r>
            <a:r>
              <a:rPr lang="en-US" sz="3600" i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D1 - 4913€/MWh, D2 - 4325€/MWh</a:t>
            </a:r>
            <a:endParaRPr sz="3600" i="1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971550" marR="0" lvl="0" indent="-3175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endParaRPr sz="4000" b="0" i="1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971550" marR="0" lvl="0" indent="-3175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endParaRPr sz="4000" b="0" i="1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971550" marR="0" lvl="0" indent="-3175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endParaRPr sz="4000" b="0" i="1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971550" marR="0" lvl="0" indent="-3175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endParaRPr sz="4000" b="0" i="1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137160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3600" b="0" i="1" u="none" strike="noStrike" cap="none">
              <a:solidFill>
                <a:schemeClr val="dk1"/>
              </a:solidFill>
              <a:highlight>
                <a:srgbClr val="FFFF00"/>
              </a:highlight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137160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1" u="none" strike="noStrike" cap="none">
              <a:solidFill>
                <a:schemeClr val="dk1"/>
              </a:solidFill>
              <a:highlight>
                <a:srgbClr val="FFFF00"/>
              </a:highlight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64" name="Google Shape;64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9645744" y="8347323"/>
            <a:ext cx="3832564" cy="4037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764375" y="8352300"/>
            <a:ext cx="3307501" cy="321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245240" y="8352300"/>
            <a:ext cx="3272910" cy="32194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7" name="Google Shape;67;p2"/>
          <p:cNvCxnSpPr/>
          <p:nvPr/>
        </p:nvCxnSpPr>
        <p:spPr>
          <a:xfrm>
            <a:off x="18487650" y="3973050"/>
            <a:ext cx="419400" cy="1737000"/>
          </a:xfrm>
          <a:prstGeom prst="straightConnector1">
            <a:avLst/>
          </a:prstGeom>
          <a:noFill/>
          <a:ln w="38100" cap="flat" cmpd="sng">
            <a:solidFill>
              <a:srgbClr val="0000FF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650"/>
              </a:srgbClr>
            </a:outerShdw>
          </a:effectLst>
        </p:spPr>
      </p:cxnSp>
      <p:cxnSp>
        <p:nvCxnSpPr>
          <p:cNvPr id="68" name="Google Shape;68;p2"/>
          <p:cNvCxnSpPr/>
          <p:nvPr/>
        </p:nvCxnSpPr>
        <p:spPr>
          <a:xfrm>
            <a:off x="18667325" y="3933125"/>
            <a:ext cx="2176200" cy="1257900"/>
          </a:xfrm>
          <a:prstGeom prst="straightConnector1">
            <a:avLst/>
          </a:prstGeom>
          <a:noFill/>
          <a:ln w="38100" cap="flat" cmpd="sng">
            <a:solidFill>
              <a:srgbClr val="0000FF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650"/>
              </a:srgbClr>
            </a:outerShdw>
          </a:effectLst>
        </p:spPr>
      </p:cxnSp>
      <p:cxnSp>
        <p:nvCxnSpPr>
          <p:cNvPr id="69" name="Google Shape;69;p2"/>
          <p:cNvCxnSpPr/>
          <p:nvPr/>
        </p:nvCxnSpPr>
        <p:spPr>
          <a:xfrm flipH="1">
            <a:off x="17948650" y="3933125"/>
            <a:ext cx="479100" cy="998400"/>
          </a:xfrm>
          <a:prstGeom prst="straightConnector1">
            <a:avLst/>
          </a:prstGeom>
          <a:noFill/>
          <a:ln w="38100" cap="flat" cmpd="sng">
            <a:solidFill>
              <a:srgbClr val="0000FF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650"/>
              </a:srgbClr>
            </a:outerShdw>
          </a:effectLst>
        </p:spPr>
      </p:cxnSp>
      <p:cxnSp>
        <p:nvCxnSpPr>
          <p:cNvPr id="70" name="Google Shape;70;p2"/>
          <p:cNvCxnSpPr/>
          <p:nvPr/>
        </p:nvCxnSpPr>
        <p:spPr>
          <a:xfrm>
            <a:off x="18926875" y="3793350"/>
            <a:ext cx="1158000" cy="20100"/>
          </a:xfrm>
          <a:prstGeom prst="straightConnector1">
            <a:avLst/>
          </a:prstGeom>
          <a:noFill/>
          <a:ln w="38100" cap="flat" cmpd="sng">
            <a:solidFill>
              <a:srgbClr val="0000FF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650"/>
              </a:srgbClr>
            </a:outerShdw>
          </a:effectLst>
        </p:spPr>
      </p:cxnSp>
      <p:cxnSp>
        <p:nvCxnSpPr>
          <p:cNvPr id="71" name="Google Shape;71;p2"/>
          <p:cNvCxnSpPr/>
          <p:nvPr/>
        </p:nvCxnSpPr>
        <p:spPr>
          <a:xfrm rot="10800000">
            <a:off x="18587500" y="4013000"/>
            <a:ext cx="219600" cy="8385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650"/>
              </a:srgbClr>
            </a:outerShdw>
          </a:effectLst>
        </p:spPr>
      </p:cxnSp>
      <p:cxnSp>
        <p:nvCxnSpPr>
          <p:cNvPr id="72" name="Google Shape;72;p2"/>
          <p:cNvCxnSpPr/>
          <p:nvPr/>
        </p:nvCxnSpPr>
        <p:spPr>
          <a:xfrm flipH="1">
            <a:off x="18577375" y="3470250"/>
            <a:ext cx="529200" cy="3297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650"/>
              </a:srgbClr>
            </a:outerShdw>
          </a:effectLst>
        </p:spPr>
      </p:cxnSp>
      <p:cxnSp>
        <p:nvCxnSpPr>
          <p:cNvPr id="73" name="Google Shape;73;p2"/>
          <p:cNvCxnSpPr/>
          <p:nvPr/>
        </p:nvCxnSpPr>
        <p:spPr>
          <a:xfrm rot="10800000">
            <a:off x="18647350" y="4062725"/>
            <a:ext cx="1158000" cy="8886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650"/>
              </a:srgbClr>
            </a:outerShdw>
          </a:effectLst>
        </p:spPr>
      </p:cxnSp>
      <p:cxnSp>
        <p:nvCxnSpPr>
          <p:cNvPr id="74" name="Google Shape;74;p2"/>
          <p:cNvCxnSpPr/>
          <p:nvPr/>
        </p:nvCxnSpPr>
        <p:spPr>
          <a:xfrm rot="10800000">
            <a:off x="18687300" y="3913100"/>
            <a:ext cx="978300" cy="3195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650"/>
              </a:srgbClr>
            </a:outerShdw>
          </a:effectLst>
        </p:spPr>
      </p:cxnSp>
      <p:cxnSp>
        <p:nvCxnSpPr>
          <p:cNvPr id="75" name="Google Shape;75;p2"/>
          <p:cNvCxnSpPr/>
          <p:nvPr/>
        </p:nvCxnSpPr>
        <p:spPr>
          <a:xfrm rot="10800000">
            <a:off x="18799750" y="4215200"/>
            <a:ext cx="1005600" cy="12153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650"/>
              </a:srgbClr>
            </a:outerShdw>
          </a:effectLst>
        </p:spPr>
      </p:cxnSp>
      <p:cxnSp>
        <p:nvCxnSpPr>
          <p:cNvPr id="76" name="Google Shape;76;p2"/>
          <p:cNvCxnSpPr/>
          <p:nvPr/>
        </p:nvCxnSpPr>
        <p:spPr>
          <a:xfrm>
            <a:off x="18819725" y="4085525"/>
            <a:ext cx="2163600" cy="1724400"/>
          </a:xfrm>
          <a:prstGeom prst="straightConnector1">
            <a:avLst/>
          </a:prstGeom>
          <a:noFill/>
          <a:ln w="38100" cap="flat" cmpd="sng">
            <a:solidFill>
              <a:srgbClr val="0000FF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650"/>
              </a:srgbClr>
            </a:outerShdw>
          </a:effectLst>
        </p:spPr>
      </p:cxnSp>
      <p:cxnSp>
        <p:nvCxnSpPr>
          <p:cNvPr id="77" name="Google Shape;77;p2"/>
          <p:cNvCxnSpPr/>
          <p:nvPr/>
        </p:nvCxnSpPr>
        <p:spPr>
          <a:xfrm>
            <a:off x="17309700" y="4831550"/>
            <a:ext cx="40200" cy="10182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650"/>
              </a:srgbClr>
            </a:outerShdw>
          </a:effectLst>
        </p:spPr>
      </p:cxnSp>
      <p:cxnSp>
        <p:nvCxnSpPr>
          <p:cNvPr id="78" name="Google Shape;78;p2"/>
          <p:cNvCxnSpPr/>
          <p:nvPr/>
        </p:nvCxnSpPr>
        <p:spPr>
          <a:xfrm rot="10800000" flipH="1">
            <a:off x="16950350" y="6089250"/>
            <a:ext cx="299400" cy="4593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650"/>
              </a:srgbClr>
            </a:outerShdw>
          </a:effectLst>
        </p:spPr>
      </p:cxnSp>
      <p:cxnSp>
        <p:nvCxnSpPr>
          <p:cNvPr id="79" name="Google Shape;79;p2"/>
          <p:cNvCxnSpPr/>
          <p:nvPr/>
        </p:nvCxnSpPr>
        <p:spPr>
          <a:xfrm rot="10800000">
            <a:off x="17469350" y="6129150"/>
            <a:ext cx="898500" cy="2397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650"/>
              </a:srgbClr>
            </a:outerShdw>
          </a:effectLst>
        </p:spPr>
      </p:cxnSp>
      <p:cxnSp>
        <p:nvCxnSpPr>
          <p:cNvPr id="80" name="Google Shape;80;p2"/>
          <p:cNvCxnSpPr/>
          <p:nvPr/>
        </p:nvCxnSpPr>
        <p:spPr>
          <a:xfrm flipH="1">
            <a:off x="15652725" y="6029450"/>
            <a:ext cx="1537200" cy="259500"/>
          </a:xfrm>
          <a:prstGeom prst="straightConnector1">
            <a:avLst/>
          </a:prstGeom>
          <a:noFill/>
          <a:ln w="38100" cap="flat" cmpd="sng">
            <a:solidFill>
              <a:srgbClr val="0000FF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650"/>
              </a:srgbClr>
            </a:outerShdw>
          </a:effectLst>
        </p:spPr>
      </p:cxnSp>
      <p:cxnSp>
        <p:nvCxnSpPr>
          <p:cNvPr id="81" name="Google Shape;81;p2"/>
          <p:cNvCxnSpPr/>
          <p:nvPr/>
        </p:nvCxnSpPr>
        <p:spPr>
          <a:xfrm rot="10800000">
            <a:off x="15872475" y="5390400"/>
            <a:ext cx="1337400" cy="559200"/>
          </a:xfrm>
          <a:prstGeom prst="straightConnector1">
            <a:avLst/>
          </a:prstGeom>
          <a:noFill/>
          <a:ln w="38100" cap="flat" cmpd="sng">
            <a:solidFill>
              <a:srgbClr val="0000FF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650"/>
              </a:srgbClr>
            </a:outerShdw>
          </a:effectLst>
        </p:spPr>
      </p:cxnSp>
      <p:cxnSp>
        <p:nvCxnSpPr>
          <p:cNvPr id="82" name="Google Shape;82;p2"/>
          <p:cNvCxnSpPr/>
          <p:nvPr/>
        </p:nvCxnSpPr>
        <p:spPr>
          <a:xfrm rot="10800000">
            <a:off x="16570950" y="4372225"/>
            <a:ext cx="642600" cy="1513800"/>
          </a:xfrm>
          <a:prstGeom prst="straightConnector1">
            <a:avLst/>
          </a:prstGeom>
          <a:noFill/>
          <a:ln w="38100" cap="flat" cmpd="sng">
            <a:solidFill>
              <a:srgbClr val="0000FF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650"/>
              </a:srgbClr>
            </a:outerShdw>
          </a:effectLst>
        </p:spPr>
      </p:cxnSp>
      <p:cxnSp>
        <p:nvCxnSpPr>
          <p:cNvPr id="83" name="Google Shape;83;p2"/>
          <p:cNvCxnSpPr/>
          <p:nvPr/>
        </p:nvCxnSpPr>
        <p:spPr>
          <a:xfrm>
            <a:off x="17788875" y="6049425"/>
            <a:ext cx="1337700" cy="399300"/>
          </a:xfrm>
          <a:prstGeom prst="straightConnector1">
            <a:avLst/>
          </a:prstGeom>
          <a:noFill/>
          <a:ln w="38100" cap="flat" cmpd="sng">
            <a:solidFill>
              <a:srgbClr val="0000FF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650"/>
              </a:srgbClr>
            </a:outerShdw>
          </a:effectLst>
        </p:spPr>
      </p:cxnSp>
      <p:cxnSp>
        <p:nvCxnSpPr>
          <p:cNvPr id="84" name="Google Shape;84;p2"/>
          <p:cNvCxnSpPr/>
          <p:nvPr/>
        </p:nvCxnSpPr>
        <p:spPr>
          <a:xfrm flipH="1">
            <a:off x="17413125" y="5580150"/>
            <a:ext cx="738900" cy="3096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650"/>
              </a:srgbClr>
            </a:outerShdw>
          </a:effectLst>
        </p:spPr>
      </p:cxnSp>
      <p:sp>
        <p:nvSpPr>
          <p:cNvPr id="85" name="Google Shape;85;p2"/>
          <p:cNvSpPr txBox="1"/>
          <p:nvPr/>
        </p:nvSpPr>
        <p:spPr>
          <a:xfrm>
            <a:off x="15213675" y="8684700"/>
            <a:ext cx="6588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/>
              <a:t>D1</a:t>
            </a:r>
            <a:endParaRPr sz="2100"/>
          </a:p>
        </p:txBody>
      </p:sp>
      <p:sp>
        <p:nvSpPr>
          <p:cNvPr id="86" name="Google Shape;86;p2"/>
          <p:cNvSpPr txBox="1"/>
          <p:nvPr/>
        </p:nvSpPr>
        <p:spPr>
          <a:xfrm>
            <a:off x="18799750" y="8684700"/>
            <a:ext cx="6588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/>
              <a:t>D2</a:t>
            </a:r>
            <a:endParaRPr sz="21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3"/>
          <p:cNvSpPr txBox="1">
            <a:spLocks noGrp="1"/>
          </p:cNvSpPr>
          <p:nvPr>
            <p:ph type="title"/>
          </p:nvPr>
        </p:nvSpPr>
        <p:spPr>
          <a:xfrm>
            <a:off x="1" y="116199"/>
            <a:ext cx="19645743" cy="1214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42913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Quattrocento Sans"/>
              <a:buNone/>
            </a:pPr>
            <a:r>
              <a:rPr lang="en-US"/>
              <a:t>2. Short background of the project</a:t>
            </a:r>
            <a:endParaRPr/>
          </a:p>
        </p:txBody>
      </p:sp>
      <p:sp>
        <p:nvSpPr>
          <p:cNvPr id="92" name="Google Shape;92;p3"/>
          <p:cNvSpPr txBox="1"/>
          <p:nvPr/>
        </p:nvSpPr>
        <p:spPr>
          <a:xfrm>
            <a:off x="845650" y="2196424"/>
            <a:ext cx="11396400" cy="65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71500" marR="0" lvl="1" indent="-571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4000"/>
              <a:buChar char="•"/>
            </a:pPr>
            <a:r>
              <a:rPr lang="en-US" sz="400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 block of 12.5 x 12.5 km contains several producer, injectors and exploration wells</a:t>
            </a:r>
            <a:endParaRPr sz="400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914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0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571500" marR="0" lvl="1" indent="-571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4000"/>
              <a:buChar char="•"/>
            </a:pPr>
            <a:r>
              <a:rPr lang="en-US" sz="400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There are two demand locations: </a:t>
            </a:r>
            <a:endParaRPr sz="4000"/>
          </a:p>
          <a:p>
            <a: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- D1 - 80 MWth</a:t>
            </a:r>
            <a:endParaRPr sz="400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- D2 - 100 MWth</a:t>
            </a:r>
            <a:endParaRPr sz="400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0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571500" marR="0" lvl="1" indent="-571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4000"/>
              <a:buChar char="•"/>
            </a:pPr>
            <a:r>
              <a:rPr lang="en-US" sz="400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Prime Focus of the team:</a:t>
            </a:r>
            <a:endParaRPr sz="4000"/>
          </a:p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- To satisfy the demand for 20 years</a:t>
            </a:r>
            <a:endParaRPr sz="4000"/>
          </a:p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- To minimize the cost</a:t>
            </a:r>
            <a:endParaRPr sz="400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0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0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93" name="Google Shape;93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764386" y="2015146"/>
            <a:ext cx="10713922" cy="6119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8690750" y="8495900"/>
            <a:ext cx="4836965" cy="3156301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3"/>
          <p:cNvSpPr/>
          <p:nvPr/>
        </p:nvSpPr>
        <p:spPr>
          <a:xfrm>
            <a:off x="2497550" y="9212225"/>
            <a:ext cx="3193500" cy="1214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Set Location of New Wells</a:t>
            </a:r>
            <a:endParaRPr sz="3000"/>
          </a:p>
        </p:txBody>
      </p:sp>
      <p:sp>
        <p:nvSpPr>
          <p:cNvPr id="96" name="Google Shape;96;p3"/>
          <p:cNvSpPr/>
          <p:nvPr/>
        </p:nvSpPr>
        <p:spPr>
          <a:xfrm>
            <a:off x="5691125" y="9703550"/>
            <a:ext cx="2333700" cy="286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3"/>
          <p:cNvSpPr/>
          <p:nvPr/>
        </p:nvSpPr>
        <p:spPr>
          <a:xfrm>
            <a:off x="8024900" y="9212225"/>
            <a:ext cx="3193500" cy="1214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Calculate Produced Energy</a:t>
            </a:r>
            <a:endParaRPr sz="3000"/>
          </a:p>
        </p:txBody>
      </p:sp>
      <p:sp>
        <p:nvSpPr>
          <p:cNvPr id="98" name="Google Shape;98;p3"/>
          <p:cNvSpPr/>
          <p:nvPr/>
        </p:nvSpPr>
        <p:spPr>
          <a:xfrm>
            <a:off x="11218400" y="9662625"/>
            <a:ext cx="2006400" cy="286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3"/>
          <p:cNvSpPr/>
          <p:nvPr/>
        </p:nvSpPr>
        <p:spPr>
          <a:xfrm>
            <a:off x="13224675" y="9212225"/>
            <a:ext cx="3193500" cy="1023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Calculate Cost</a:t>
            </a:r>
            <a:endParaRPr sz="3000"/>
          </a:p>
        </p:txBody>
      </p:sp>
      <p:sp>
        <p:nvSpPr>
          <p:cNvPr id="100" name="Google Shape;100;p3"/>
          <p:cNvSpPr/>
          <p:nvPr/>
        </p:nvSpPr>
        <p:spPr>
          <a:xfrm>
            <a:off x="13224675" y="11423175"/>
            <a:ext cx="3193500" cy="1214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Calculate LCOH</a:t>
            </a:r>
            <a:endParaRPr sz="3000"/>
          </a:p>
        </p:txBody>
      </p:sp>
      <p:sp>
        <p:nvSpPr>
          <p:cNvPr id="101" name="Google Shape;101;p3"/>
          <p:cNvSpPr/>
          <p:nvPr/>
        </p:nvSpPr>
        <p:spPr>
          <a:xfrm>
            <a:off x="14698575" y="10236125"/>
            <a:ext cx="245700" cy="12147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3"/>
          <p:cNvSpPr/>
          <p:nvPr/>
        </p:nvSpPr>
        <p:spPr>
          <a:xfrm>
            <a:off x="4287425" y="11212063"/>
            <a:ext cx="5141100" cy="2862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"/>
          <p:cNvSpPr/>
          <p:nvPr/>
        </p:nvSpPr>
        <p:spPr>
          <a:xfrm>
            <a:off x="9130325" y="10426925"/>
            <a:ext cx="450300" cy="9963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3"/>
          <p:cNvSpPr/>
          <p:nvPr/>
        </p:nvSpPr>
        <p:spPr>
          <a:xfrm>
            <a:off x="3971450" y="10426925"/>
            <a:ext cx="450300" cy="1651800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3"/>
          <p:cNvSpPr/>
          <p:nvPr/>
        </p:nvSpPr>
        <p:spPr>
          <a:xfrm>
            <a:off x="4287425" y="11887425"/>
            <a:ext cx="8937300" cy="2862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3"/>
          <p:cNvSpPr/>
          <p:nvPr/>
        </p:nvSpPr>
        <p:spPr>
          <a:xfrm>
            <a:off x="11387188" y="9989750"/>
            <a:ext cx="1504800" cy="4914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Satisfactory</a:t>
            </a:r>
            <a:endParaRPr sz="1800"/>
          </a:p>
        </p:txBody>
      </p:sp>
      <p:sp>
        <p:nvSpPr>
          <p:cNvPr id="107" name="Google Shape;107;p3"/>
          <p:cNvSpPr/>
          <p:nvPr/>
        </p:nvSpPr>
        <p:spPr>
          <a:xfrm>
            <a:off x="9580613" y="10597763"/>
            <a:ext cx="1504800" cy="4914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Not Satisfactory</a:t>
            </a:r>
            <a:endParaRPr sz="18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4"/>
          <p:cNvSpPr txBox="1">
            <a:spLocks noGrp="1"/>
          </p:cNvSpPr>
          <p:nvPr>
            <p:ph type="title"/>
          </p:nvPr>
        </p:nvSpPr>
        <p:spPr>
          <a:xfrm>
            <a:off x="1" y="116199"/>
            <a:ext cx="19645743" cy="1214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42913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Quattrocento Sans"/>
              <a:buNone/>
            </a:pPr>
            <a:r>
              <a:rPr lang="en-US"/>
              <a:t>3. Information that was used</a:t>
            </a:r>
            <a:endParaRPr/>
          </a:p>
        </p:txBody>
      </p:sp>
      <p:sp>
        <p:nvSpPr>
          <p:cNvPr id="113" name="Google Shape;113;p4"/>
          <p:cNvSpPr txBox="1"/>
          <p:nvPr/>
        </p:nvSpPr>
        <p:spPr>
          <a:xfrm>
            <a:off x="466302" y="1817108"/>
            <a:ext cx="12415589" cy="7247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00050" marR="0" lvl="2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32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Selection criteria: </a:t>
            </a:r>
            <a:endParaRPr/>
          </a:p>
          <a:p>
            <a:pPr marL="1143000" marR="0" lvl="3" indent="-74295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FFC000"/>
              </a:buClr>
              <a:buSzPts val="4000"/>
              <a:buFont typeface="Arial"/>
              <a:buChar char="•"/>
            </a:pPr>
            <a:r>
              <a:rPr lang="en-US" sz="32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Couple of injectors and producers close to places of demand.</a:t>
            </a:r>
            <a:endParaRPr/>
          </a:p>
          <a:p>
            <a:pPr marL="1143000" marR="0" lvl="3" indent="-74295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FFC000"/>
              </a:buClr>
              <a:buSzPts val="4000"/>
              <a:buFont typeface="Arial"/>
              <a:buChar char="•"/>
            </a:pPr>
            <a:r>
              <a:rPr lang="en-US" sz="32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Additional exploratory wells on the periphery of demand locations. </a:t>
            </a:r>
            <a:endParaRPr/>
          </a:p>
          <a:p>
            <a:pPr marL="400050" marR="0" lvl="2" indent="742950" algn="just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32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Based on selection criteria and established budget: €120,000, six (6) out of 12 wells were identified to acquire data (Log’s cost: €10,000/well, Well test’s cost: €15,000/well)</a:t>
            </a:r>
            <a:endParaRPr/>
          </a:p>
          <a:p>
            <a:pPr marL="400050" marR="0" lvl="2" indent="742950" algn="just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32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Well data: 6 sonic logs and 4 well test. From Sonic logs, it was estimated porosity by using Wyllie </a:t>
            </a:r>
            <a:r>
              <a:rPr lang="en-US" sz="3200" b="0" i="1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et al. </a:t>
            </a:r>
            <a:r>
              <a:rPr lang="en-US" sz="32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1958 equation. From well tests, it was estimated permeability by using transient solution. 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4" name="Google Shape;114;p4"/>
          <p:cNvGrpSpPr/>
          <p:nvPr/>
        </p:nvGrpSpPr>
        <p:grpSpPr>
          <a:xfrm>
            <a:off x="13206950" y="1817108"/>
            <a:ext cx="10713923" cy="6119627"/>
            <a:chOff x="12764386" y="2015146"/>
            <a:chExt cx="10713923" cy="6119627"/>
          </a:xfrm>
        </p:grpSpPr>
        <p:pic>
          <p:nvPicPr>
            <p:cNvPr id="115" name="Google Shape;115;p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2764386" y="2015146"/>
              <a:ext cx="10713923" cy="611962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6" name="Google Shape;116;p4"/>
            <p:cNvSpPr/>
            <p:nvPr/>
          </p:nvSpPr>
          <p:spPr>
            <a:xfrm>
              <a:off x="15951308" y="3647201"/>
              <a:ext cx="1094613" cy="1123802"/>
            </a:xfrm>
            <a:prstGeom prst="ellipse">
              <a:avLst/>
            </a:prstGeom>
            <a:noFill/>
            <a:ln w="38100" cap="flat" cmpd="sng">
              <a:solidFill>
                <a:srgbClr val="FF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7;p4"/>
            <p:cNvSpPr/>
            <p:nvPr/>
          </p:nvSpPr>
          <p:spPr>
            <a:xfrm>
              <a:off x="17342898" y="4440261"/>
              <a:ext cx="1094613" cy="1123802"/>
            </a:xfrm>
            <a:prstGeom prst="ellipse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8;p4"/>
            <p:cNvSpPr/>
            <p:nvPr/>
          </p:nvSpPr>
          <p:spPr>
            <a:xfrm>
              <a:off x="18298634" y="4411792"/>
              <a:ext cx="1094613" cy="1123802"/>
            </a:xfrm>
            <a:prstGeom prst="ellipse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9;p4"/>
            <p:cNvSpPr/>
            <p:nvPr/>
          </p:nvSpPr>
          <p:spPr>
            <a:xfrm>
              <a:off x="18371839" y="5225186"/>
              <a:ext cx="1094613" cy="1123802"/>
            </a:xfrm>
            <a:prstGeom prst="ellipse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20;p4"/>
            <p:cNvSpPr/>
            <p:nvPr/>
          </p:nvSpPr>
          <p:spPr>
            <a:xfrm>
              <a:off x="19356048" y="4964902"/>
              <a:ext cx="1094613" cy="1123802"/>
            </a:xfrm>
            <a:prstGeom prst="ellipse">
              <a:avLst/>
            </a:prstGeom>
            <a:noFill/>
            <a:ln w="38100" cap="flat" cmpd="sng">
              <a:solidFill>
                <a:srgbClr val="FF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21;p4"/>
            <p:cNvSpPr/>
            <p:nvPr/>
          </p:nvSpPr>
          <p:spPr>
            <a:xfrm>
              <a:off x="19665138" y="3273037"/>
              <a:ext cx="1094613" cy="1123802"/>
            </a:xfrm>
            <a:prstGeom prst="ellipse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aphicFrame>
        <p:nvGraphicFramePr>
          <p:cNvPr id="122" name="Google Shape;122;p4"/>
          <p:cNvGraphicFramePr/>
          <p:nvPr/>
        </p:nvGraphicFramePr>
        <p:xfrm>
          <a:off x="14271345" y="1962740"/>
          <a:ext cx="1870200" cy="2610300"/>
        </p:xfrm>
        <a:graphic>
          <a:graphicData uri="http://schemas.openxmlformats.org/drawingml/2006/table">
            <a:tbl>
              <a:tblPr>
                <a:noFill/>
                <a:tableStyleId>{3BCC9BA8-FAC2-4160-BAFA-6DB76AB21A9E}</a:tableStyleId>
              </a:tblPr>
              <a:tblGrid>
                <a:gridCol w="623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3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3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123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b="1" u="none" strike="noStrike" cap="none">
                          <a:solidFill>
                            <a:schemeClr val="dk1"/>
                          </a:solidFill>
                        </a:rPr>
                        <a:t>Well</a:t>
                      </a:r>
                      <a:endParaRPr sz="2000" b="1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775" marR="4775" marT="4775" marB="0" anchor="b"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b="1" u="none" strike="noStrike" cap="none">
                          <a:solidFill>
                            <a:schemeClr val="dk1"/>
                          </a:solidFill>
                        </a:rPr>
                        <a:t>Log</a:t>
                      </a:r>
                      <a:endParaRPr sz="2000" b="1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775" marR="4775" marT="4775" marB="0" anchor="b"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b="1" u="none" strike="noStrike" cap="none">
                          <a:solidFill>
                            <a:schemeClr val="dk1"/>
                          </a:solidFill>
                        </a:rPr>
                        <a:t>Test</a:t>
                      </a:r>
                      <a:endParaRPr sz="2000" b="1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775" marR="4775" marT="4775" marB="0" anchor="b"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86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b="1" u="none" strike="noStrike" cap="none">
                          <a:solidFill>
                            <a:schemeClr val="dk1"/>
                          </a:solidFill>
                        </a:rPr>
                        <a:t>I03</a:t>
                      </a:r>
                      <a:endParaRPr sz="2000" b="1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775" marR="4775" marT="4775" marB="0" anchor="ctr"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b="1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2000" b="1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775" marR="4775" marT="4775" marB="0" anchor="ctr"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b="1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2000" b="1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775" marR="4775" marT="4775" marB="0" anchor="ctr"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86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b="1" u="none" strike="noStrike" cap="none">
                          <a:solidFill>
                            <a:schemeClr val="dk1"/>
                          </a:solidFill>
                        </a:rPr>
                        <a:t>P03</a:t>
                      </a:r>
                      <a:endParaRPr sz="2000" b="1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775" marR="4775" marT="477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b="1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2000" b="1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775" marR="4775" marT="477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b="1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2000" b="1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775" marR="4775" marT="4775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86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b="1" u="none" strike="noStrike" cap="none">
                          <a:solidFill>
                            <a:schemeClr val="dk1"/>
                          </a:solidFill>
                        </a:rPr>
                        <a:t>I02</a:t>
                      </a:r>
                      <a:endParaRPr sz="2000" b="1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775" marR="4775" marT="477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b="1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2000" b="1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775" marR="4775" marT="477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b="1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2000" b="1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775" marR="4775" marT="4775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86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b="1" u="none" strike="noStrike" cap="none">
                          <a:solidFill>
                            <a:schemeClr val="dk1"/>
                          </a:solidFill>
                        </a:rPr>
                        <a:t>E05</a:t>
                      </a:r>
                      <a:endParaRPr sz="2000" b="1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775" marR="4775" marT="477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b="1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2000" b="1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775" marR="4775" marT="477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b="1" u="none" strike="noStrike" cap="none">
                          <a:solidFill>
                            <a:schemeClr val="dk1"/>
                          </a:solidFill>
                        </a:rPr>
                        <a:t>0</a:t>
                      </a:r>
                      <a:endParaRPr sz="2000" b="1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775" marR="4775" marT="4775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86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b="1" u="none" strike="noStrike" cap="none">
                          <a:solidFill>
                            <a:schemeClr val="dk1"/>
                          </a:solidFill>
                        </a:rPr>
                        <a:t>P02</a:t>
                      </a:r>
                      <a:endParaRPr sz="2000" b="1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775" marR="4775" marT="477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b="1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2000" b="1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775" marR="4775" marT="477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b="1" u="none" strike="noStrike" cap="none">
                          <a:solidFill>
                            <a:schemeClr val="dk1"/>
                          </a:solidFill>
                        </a:rPr>
                        <a:t>0</a:t>
                      </a:r>
                      <a:endParaRPr sz="2000" b="1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775" marR="4775" marT="4775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86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b="1" u="none" strike="noStrike" cap="none">
                          <a:solidFill>
                            <a:schemeClr val="dk1"/>
                          </a:solidFill>
                        </a:rPr>
                        <a:t>E06</a:t>
                      </a:r>
                      <a:endParaRPr sz="2000" b="1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775" marR="4775" marT="4775" marB="0" anchor="ctr"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b="1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2000" b="1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775" marR="4775" marT="4775" marB="0" anchor="ctr"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b="1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2000" b="1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775" marR="4775" marT="4775" marB="0" anchor="ctr"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86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b="1" u="none" strike="noStrike" cap="none">
                          <a:solidFill>
                            <a:schemeClr val="dk1"/>
                          </a:solidFill>
                        </a:rPr>
                        <a:t> </a:t>
                      </a:r>
                      <a:endParaRPr sz="2000" b="1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775" marR="4775" marT="4775" marB="0" anchor="ctr"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b="1" u="none" strike="noStrike" cap="none">
                          <a:solidFill>
                            <a:schemeClr val="dk1"/>
                          </a:solidFill>
                        </a:rPr>
                        <a:t>€120,000</a:t>
                      </a:r>
                      <a:endParaRPr sz="2000" b="1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775" marR="4775" marT="4775" marB="0" anchor="ctr"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23" name="Google Shape;123;p4"/>
          <p:cNvSpPr txBox="1"/>
          <p:nvPr/>
        </p:nvSpPr>
        <p:spPr>
          <a:xfrm>
            <a:off x="1627656" y="9064466"/>
            <a:ext cx="4596600" cy="24987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l="-2386" b="-6584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pic>
        <p:nvPicPr>
          <p:cNvPr id="124" name="Google Shape;124;p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565302" y="8217327"/>
            <a:ext cx="7624499" cy="444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5518151" y="8217298"/>
            <a:ext cx="8402726" cy="4443228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4"/>
          <p:cNvSpPr txBox="1"/>
          <p:nvPr/>
        </p:nvSpPr>
        <p:spPr>
          <a:xfrm>
            <a:off x="20345919" y="9955694"/>
            <a:ext cx="1055097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I02 well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516516" y="1665924"/>
            <a:ext cx="6407190" cy="6479999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5"/>
          <p:cNvSpPr txBox="1"/>
          <p:nvPr/>
        </p:nvSpPr>
        <p:spPr>
          <a:xfrm>
            <a:off x="466304" y="1817108"/>
            <a:ext cx="9557148" cy="10377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571500" marR="0" lvl="1" indent="-571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ct val="108108"/>
              <a:buFont typeface="Arial"/>
              <a:buChar char="•"/>
            </a:pPr>
            <a:r>
              <a:rPr lang="en-US" sz="4000" b="1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Methodology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71550" marR="0" lvl="2" indent="-571500" algn="just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FFC000"/>
              </a:buClr>
              <a:buSzPct val="108108"/>
              <a:buFont typeface="Arial"/>
              <a:buChar char="•"/>
            </a:pPr>
            <a:r>
              <a:rPr lang="en-US" sz="4000" b="0" i="1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Permeability log was estimated by using a logarithmic function that honors the well test permeability and average porosity of 4 wells (P03, I03, P02, I02).</a:t>
            </a:r>
            <a:endParaRPr/>
          </a:p>
          <a:p>
            <a:pPr marL="971550" marR="0" lvl="2" indent="-571500" algn="just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FFC000"/>
              </a:buClr>
              <a:buSzPct val="108108"/>
              <a:buFont typeface="Arial"/>
              <a:buChar char="•"/>
            </a:pPr>
            <a:r>
              <a:rPr lang="en-US" sz="4000" b="0" i="1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3D grid was built using the same dimensions as DARTS model nx: 230 cells by ny: 206 cells, 50 metes in X&amp;Y. nz: 380 layers, 4 meter in Z.</a:t>
            </a:r>
            <a:endParaRPr/>
          </a:p>
          <a:p>
            <a:pPr marL="971550" marR="0" lvl="2" indent="-571500" algn="just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FFC000"/>
              </a:buClr>
              <a:buSzPct val="108108"/>
              <a:buFont typeface="Arial"/>
              <a:buChar char="•"/>
            </a:pPr>
            <a:r>
              <a:rPr lang="en-US" sz="4000" b="0" i="1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Gaussian Random Function algorithm was applied to distribute sonic, porosity and permeability. Variography analysis was done for each property.</a:t>
            </a:r>
            <a:endParaRPr/>
          </a:p>
          <a:p>
            <a:pPr marL="971550" marR="0" lvl="2" indent="-571500" algn="just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FFC000"/>
              </a:buClr>
              <a:buSzPct val="108108"/>
              <a:buFont typeface="Arial"/>
              <a:buChar char="•"/>
            </a:pPr>
            <a:r>
              <a:rPr lang="en-US" sz="4000" b="0" i="1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Perform a Monte Carlo analysis to select a P50 case. 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71550" marR="0" lvl="2" indent="-571500" algn="just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FFC000"/>
              </a:buClr>
              <a:buSzPct val="108108"/>
              <a:buFont typeface="Arial"/>
              <a:buChar char="•"/>
            </a:pPr>
            <a:r>
              <a:rPr lang="en-US" sz="4000" b="0" i="1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Create arithmetic average map and based on good poro-perm patterns, identify locations of potential wells to be simulated.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5"/>
          <p:cNvSpPr txBox="1">
            <a:spLocks noGrp="1"/>
          </p:cNvSpPr>
          <p:nvPr>
            <p:ph type="title"/>
          </p:nvPr>
        </p:nvSpPr>
        <p:spPr>
          <a:xfrm>
            <a:off x="-76199" y="116199"/>
            <a:ext cx="19645800" cy="121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42913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Quattrocento Sans"/>
              <a:buNone/>
            </a:pPr>
            <a:r>
              <a:rPr lang="en-US"/>
              <a:t>4. Methodology</a:t>
            </a:r>
            <a:endParaRPr/>
          </a:p>
        </p:txBody>
      </p:sp>
      <p:sp>
        <p:nvSpPr>
          <p:cNvPr id="134" name="Google Shape;134;p5"/>
          <p:cNvSpPr txBox="1"/>
          <p:nvPr/>
        </p:nvSpPr>
        <p:spPr>
          <a:xfrm>
            <a:off x="11324758" y="960132"/>
            <a:ext cx="8244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1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Arithmetic Average maps of porosity and permeability properties</a:t>
            </a:r>
            <a:endParaRPr/>
          </a:p>
        </p:txBody>
      </p:sp>
      <p:cxnSp>
        <p:nvCxnSpPr>
          <p:cNvPr id="135" name="Google Shape;135;p5"/>
          <p:cNvCxnSpPr/>
          <p:nvPr/>
        </p:nvCxnSpPr>
        <p:spPr>
          <a:xfrm rot="10800000">
            <a:off x="20949305" y="3749868"/>
            <a:ext cx="149700" cy="7995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136" name="Google Shape;136;p5"/>
          <p:cNvCxnSpPr/>
          <p:nvPr/>
        </p:nvCxnSpPr>
        <p:spPr>
          <a:xfrm flipH="1">
            <a:off x="20593931" y="3804825"/>
            <a:ext cx="199800" cy="8214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137" name="Google Shape;137;p5"/>
          <p:cNvCxnSpPr/>
          <p:nvPr/>
        </p:nvCxnSpPr>
        <p:spPr>
          <a:xfrm rot="10800000">
            <a:off x="21048163" y="3804869"/>
            <a:ext cx="599700" cy="13953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138" name="Google Shape;138;p5"/>
          <p:cNvCxnSpPr/>
          <p:nvPr/>
        </p:nvCxnSpPr>
        <p:spPr>
          <a:xfrm>
            <a:off x="20892527" y="3840456"/>
            <a:ext cx="218700" cy="16614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139" name="Google Shape;139;p5"/>
          <p:cNvCxnSpPr/>
          <p:nvPr/>
        </p:nvCxnSpPr>
        <p:spPr>
          <a:xfrm rot="10800000">
            <a:off x="21076748" y="3680463"/>
            <a:ext cx="641700" cy="9942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140" name="Google Shape;140;p5"/>
          <p:cNvCxnSpPr/>
          <p:nvPr/>
        </p:nvCxnSpPr>
        <p:spPr>
          <a:xfrm rot="10800000">
            <a:off x="21140095" y="3593130"/>
            <a:ext cx="471300" cy="3045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141" name="Google Shape;141;p5"/>
          <p:cNvCxnSpPr/>
          <p:nvPr/>
        </p:nvCxnSpPr>
        <p:spPr>
          <a:xfrm flipH="1">
            <a:off x="20974141" y="3264019"/>
            <a:ext cx="205500" cy="1860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142" name="Google Shape;142;p5"/>
          <p:cNvCxnSpPr/>
          <p:nvPr/>
        </p:nvCxnSpPr>
        <p:spPr>
          <a:xfrm rot="10800000" flipH="1">
            <a:off x="21048070" y="3495588"/>
            <a:ext cx="762000" cy="219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143" name="Google Shape;143;p5"/>
          <p:cNvCxnSpPr/>
          <p:nvPr/>
        </p:nvCxnSpPr>
        <p:spPr>
          <a:xfrm>
            <a:off x="21185022" y="3696118"/>
            <a:ext cx="1149900" cy="18447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144" name="Google Shape;144;p5"/>
          <p:cNvCxnSpPr/>
          <p:nvPr/>
        </p:nvCxnSpPr>
        <p:spPr>
          <a:xfrm>
            <a:off x="21174281" y="3680509"/>
            <a:ext cx="1045500" cy="12357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145" name="Google Shape;145;p5"/>
          <p:cNvCxnSpPr/>
          <p:nvPr/>
        </p:nvCxnSpPr>
        <p:spPr>
          <a:xfrm flipH="1">
            <a:off x="19340852" y="5866618"/>
            <a:ext cx="726900" cy="270600"/>
          </a:xfrm>
          <a:prstGeom prst="straightConnector1">
            <a:avLst/>
          </a:prstGeom>
          <a:noFill/>
          <a:ln w="57150" cap="flat" cmpd="sng">
            <a:solidFill>
              <a:schemeClr val="lt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146" name="Google Shape;146;p5"/>
          <p:cNvCxnSpPr/>
          <p:nvPr/>
        </p:nvCxnSpPr>
        <p:spPr>
          <a:xfrm rot="10800000">
            <a:off x="19513088" y="5200247"/>
            <a:ext cx="559500" cy="499500"/>
          </a:xfrm>
          <a:prstGeom prst="straightConnector1">
            <a:avLst/>
          </a:prstGeom>
          <a:noFill/>
          <a:ln w="57150" cap="flat" cmpd="sng">
            <a:solidFill>
              <a:schemeClr val="lt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147" name="Google Shape;147;p5"/>
          <p:cNvCxnSpPr/>
          <p:nvPr/>
        </p:nvCxnSpPr>
        <p:spPr>
          <a:xfrm rot="10800000">
            <a:off x="19783830" y="4106408"/>
            <a:ext cx="355800" cy="1512600"/>
          </a:xfrm>
          <a:prstGeom prst="straightConnector1">
            <a:avLst/>
          </a:prstGeom>
          <a:noFill/>
          <a:ln w="57150" cap="flat" cmpd="sng">
            <a:solidFill>
              <a:schemeClr val="lt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148" name="Google Shape;148;p5"/>
          <p:cNvCxnSpPr/>
          <p:nvPr/>
        </p:nvCxnSpPr>
        <p:spPr>
          <a:xfrm>
            <a:off x="20500175" y="5786438"/>
            <a:ext cx="794700" cy="404700"/>
          </a:xfrm>
          <a:prstGeom prst="straightConnector1">
            <a:avLst/>
          </a:prstGeom>
          <a:noFill/>
          <a:ln w="57150" cap="flat" cmpd="sng">
            <a:solidFill>
              <a:schemeClr val="lt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149" name="Google Shape;149;p5"/>
          <p:cNvCxnSpPr/>
          <p:nvPr/>
        </p:nvCxnSpPr>
        <p:spPr>
          <a:xfrm>
            <a:off x="20264886" y="4717655"/>
            <a:ext cx="0" cy="883500"/>
          </a:xfrm>
          <a:prstGeom prst="straightConnector1">
            <a:avLst/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150" name="Google Shape;150;p5"/>
          <p:cNvCxnSpPr/>
          <p:nvPr/>
        </p:nvCxnSpPr>
        <p:spPr>
          <a:xfrm flipH="1">
            <a:off x="20395984" y="5428960"/>
            <a:ext cx="253200" cy="230400"/>
          </a:xfrm>
          <a:prstGeom prst="straightConnector1">
            <a:avLst/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151" name="Google Shape;151;p5"/>
          <p:cNvCxnSpPr/>
          <p:nvPr/>
        </p:nvCxnSpPr>
        <p:spPr>
          <a:xfrm rot="10800000">
            <a:off x="20453920" y="5956711"/>
            <a:ext cx="401700" cy="207600"/>
          </a:xfrm>
          <a:prstGeom prst="straightConnector1">
            <a:avLst/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152" name="Google Shape;152;p5"/>
          <p:cNvCxnSpPr/>
          <p:nvPr/>
        </p:nvCxnSpPr>
        <p:spPr>
          <a:xfrm rot="10800000" flipH="1">
            <a:off x="19992316" y="6005561"/>
            <a:ext cx="169500" cy="505800"/>
          </a:xfrm>
          <a:prstGeom prst="straightConnector1">
            <a:avLst/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pic>
        <p:nvPicPr>
          <p:cNvPr id="153" name="Google Shape;153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836647" y="1691595"/>
            <a:ext cx="6407190" cy="6479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7516521" y="8480950"/>
            <a:ext cx="6407175" cy="4121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836650" y="8480950"/>
            <a:ext cx="6407200" cy="4121799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5"/>
          <p:cNvSpPr txBox="1"/>
          <p:nvPr/>
        </p:nvSpPr>
        <p:spPr>
          <a:xfrm>
            <a:off x="21126542" y="11915471"/>
            <a:ext cx="26445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3D perspective view of </a:t>
            </a:r>
            <a:r>
              <a:rPr lang="en-US" sz="1800" b="1" i="1" u="none" strike="noStrike" cap="none">
                <a:solidFill>
                  <a:schemeClr val="dk1"/>
                </a:solidFill>
              </a:rPr>
              <a:t>permeability</a:t>
            </a:r>
            <a:r>
              <a:rPr lang="en-US" sz="18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model </a:t>
            </a:r>
            <a:endParaRPr/>
          </a:p>
        </p:txBody>
      </p:sp>
      <p:sp>
        <p:nvSpPr>
          <p:cNvPr id="157" name="Google Shape;157;p5"/>
          <p:cNvSpPr txBox="1"/>
          <p:nvPr/>
        </p:nvSpPr>
        <p:spPr>
          <a:xfrm>
            <a:off x="14420658" y="11915471"/>
            <a:ext cx="26445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3D perspective view of </a:t>
            </a:r>
            <a:r>
              <a:rPr lang="en-US" sz="1800" b="1" i="1" u="none" strike="noStrike" cap="none">
                <a:solidFill>
                  <a:schemeClr val="dk1"/>
                </a:solidFill>
              </a:rPr>
              <a:t>porosity</a:t>
            </a:r>
            <a:r>
              <a:rPr lang="en-US" sz="18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model 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6"/>
          <p:cNvSpPr txBox="1">
            <a:spLocks noGrp="1"/>
          </p:cNvSpPr>
          <p:nvPr>
            <p:ph type="title"/>
          </p:nvPr>
        </p:nvSpPr>
        <p:spPr>
          <a:xfrm>
            <a:off x="1" y="116199"/>
            <a:ext cx="19645743" cy="1214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42913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Quattrocento Sans"/>
              <a:buNone/>
            </a:pPr>
            <a:r>
              <a:rPr lang="en-US"/>
              <a:t>5. Results</a:t>
            </a:r>
            <a:endParaRPr/>
          </a:p>
        </p:txBody>
      </p:sp>
      <p:sp>
        <p:nvSpPr>
          <p:cNvPr id="163" name="Google Shape;163;p6"/>
          <p:cNvSpPr txBox="1"/>
          <p:nvPr/>
        </p:nvSpPr>
        <p:spPr>
          <a:xfrm>
            <a:off x="466300" y="1817100"/>
            <a:ext cx="11892000" cy="817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71500" marR="0" lvl="1" indent="-571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4000"/>
              <a:buFont typeface="Arial"/>
              <a:buChar char="•"/>
            </a:pPr>
            <a:r>
              <a:rPr lang="en-US" sz="4000" b="1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Results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71550" marR="0" lvl="2" indent="-5715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Quattrocento Sans"/>
              <a:buChar char="•"/>
            </a:pPr>
            <a:r>
              <a:rPr lang="en-US" sz="40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The length of surface piping is </a:t>
            </a:r>
            <a:r>
              <a:rPr lang="en-US" sz="4000" i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56.6 km</a:t>
            </a:r>
            <a:endParaRPr sz="4000" i="1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971550" marR="0" lvl="2" indent="-5715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Quattrocento Sans"/>
              <a:buChar char="•"/>
            </a:pPr>
            <a:r>
              <a:rPr lang="en-US" sz="40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The total cost of piping installation is </a:t>
            </a:r>
            <a:r>
              <a:rPr lang="en-US" sz="4000" i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€34M</a:t>
            </a:r>
            <a:endParaRPr sz="4000" i="1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971550" marR="0" lvl="2" indent="-5715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Quattrocento Sans"/>
              <a:buChar char="•"/>
            </a:pPr>
            <a:r>
              <a:rPr lang="en-US" sz="40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The net volume of the produced and injected geothermal fluid equal to zero</a:t>
            </a:r>
            <a:endParaRPr sz="40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971550" marR="0" lvl="2" indent="-5715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Quattrocento Sans"/>
              <a:buChar char="•"/>
            </a:pPr>
            <a:r>
              <a:rPr lang="en-US" sz="40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Demand for </a:t>
            </a:r>
            <a:r>
              <a:rPr lang="en-US" sz="4000" i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20 years</a:t>
            </a:r>
            <a:r>
              <a:rPr lang="en-US" sz="40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: D1 - &gt;80 MW, D2 - &gt;100 MW</a:t>
            </a:r>
            <a:endParaRPr sz="40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64" name="Google Shape;164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67700" y="1817100"/>
            <a:ext cx="11425675" cy="6572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367700" y="8593225"/>
            <a:ext cx="5479753" cy="394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116250" y="8593225"/>
            <a:ext cx="5661325" cy="3944825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6"/>
          <p:cNvSpPr txBox="1"/>
          <p:nvPr/>
        </p:nvSpPr>
        <p:spPr>
          <a:xfrm>
            <a:off x="16759938" y="9135200"/>
            <a:ext cx="6588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/>
              <a:t>D1</a:t>
            </a:r>
            <a:endParaRPr sz="2100"/>
          </a:p>
        </p:txBody>
      </p:sp>
      <p:sp>
        <p:nvSpPr>
          <p:cNvPr id="168" name="Google Shape;168;p6"/>
          <p:cNvSpPr txBox="1"/>
          <p:nvPr/>
        </p:nvSpPr>
        <p:spPr>
          <a:xfrm>
            <a:off x="22734800" y="9135200"/>
            <a:ext cx="6588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/>
              <a:t>D2</a:t>
            </a:r>
            <a:endParaRPr sz="21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7"/>
          <p:cNvSpPr txBox="1">
            <a:spLocks noGrp="1"/>
          </p:cNvSpPr>
          <p:nvPr>
            <p:ph type="title"/>
          </p:nvPr>
        </p:nvSpPr>
        <p:spPr>
          <a:xfrm>
            <a:off x="1" y="116199"/>
            <a:ext cx="19645743" cy="1214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42913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Quattrocento Sans"/>
              <a:buNone/>
            </a:pPr>
            <a:r>
              <a:rPr lang="en-US"/>
              <a:t>6. Conclusions</a:t>
            </a:r>
            <a:endParaRPr/>
          </a:p>
        </p:txBody>
      </p:sp>
      <p:sp>
        <p:nvSpPr>
          <p:cNvPr id="174" name="Google Shape;174;p7"/>
          <p:cNvSpPr txBox="1"/>
          <p:nvPr/>
        </p:nvSpPr>
        <p:spPr>
          <a:xfrm>
            <a:off x="466302" y="1817108"/>
            <a:ext cx="23330400" cy="8172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71500" marR="0" lvl="1" indent="-571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4000"/>
              <a:buFont typeface="Arial"/>
              <a:buChar char="•"/>
            </a:pPr>
            <a:r>
              <a:rPr lang="en-US" sz="3600" b="1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Conclusions 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71550" marR="0" lvl="2" indent="-5715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4000"/>
              <a:buChar char="•"/>
            </a:pPr>
            <a:r>
              <a:rPr lang="en-US" sz="360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Well data was acquired based on the specific criteria with the aim to build a 3D reservoir model with porosity and permeability properties. They permitted as to identify the connectivity patterns for the location of </a:t>
            </a:r>
            <a:r>
              <a:rPr lang="en-US" sz="36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6</a:t>
            </a:r>
            <a:r>
              <a:rPr lang="en-US" sz="360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produc</a:t>
            </a:r>
            <a:r>
              <a:rPr lang="en-US" sz="36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ed</a:t>
            </a:r>
            <a:r>
              <a:rPr lang="en-US" sz="360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wells to achieve energy demand in D1 (&gt;80MW) and D2 (&gt;100MW)</a:t>
            </a:r>
            <a:endParaRPr sz="1400" u="none" strike="noStrike" cap="none">
              <a:solidFill>
                <a:schemeClr val="lt1"/>
              </a:solidFill>
            </a:endParaRPr>
          </a:p>
          <a:p>
            <a:pPr marL="971550" marR="0" lvl="2" indent="-5715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FFC000"/>
              </a:buClr>
              <a:buSzPts val="4000"/>
              <a:buFont typeface="Arial"/>
              <a:buChar char="•"/>
            </a:pPr>
            <a:r>
              <a:rPr lang="en-US" sz="36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Proposed d</a:t>
            </a:r>
            <a:r>
              <a:rPr lang="en-US" sz="36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evelopment plan requires drilling of 6 additional production wells (4 for D1 and 2 for D2 demand)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71550" marR="0" lvl="2" indent="-5715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FFC000"/>
              </a:buClr>
              <a:buSzPts val="4000"/>
              <a:buFont typeface="Arial"/>
              <a:buChar char="•"/>
            </a:pPr>
            <a:r>
              <a:rPr lang="en-US" sz="36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LCOH for 20 years: </a:t>
            </a:r>
            <a:r>
              <a:rPr lang="en-US" sz="3600" i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D1 - 4913€/MWh, D2 - 4325€/MWh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71550" marR="0" lvl="2" indent="-5715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FFC000"/>
              </a:buClr>
              <a:buSzPts val="4000"/>
              <a:buFont typeface="Arial"/>
              <a:buChar char="•"/>
            </a:pPr>
            <a:r>
              <a:rPr lang="en-US" sz="36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CAPEX - </a:t>
            </a:r>
            <a:r>
              <a:rPr lang="en-US" sz="3600" i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€138.3M (including €34M for 56.6 km of piping). OPEX - €15.1M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Front Cover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717</Words>
  <Application>Microsoft Office PowerPoint</Application>
  <PresentationFormat>Custom</PresentationFormat>
  <Paragraphs>102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Calibri</vt:lpstr>
      <vt:lpstr>Quattrocento Sans</vt:lpstr>
      <vt:lpstr>Arial</vt:lpstr>
      <vt:lpstr>Front Cover</vt:lpstr>
      <vt:lpstr>Slide</vt:lpstr>
      <vt:lpstr>PowerPoint Presentation</vt:lpstr>
      <vt:lpstr>1. Recommendations</vt:lpstr>
      <vt:lpstr>2. Short background of the project</vt:lpstr>
      <vt:lpstr>3. Information that was used</vt:lpstr>
      <vt:lpstr>4. Methodology</vt:lpstr>
      <vt:lpstr>5. Results</vt:lpstr>
      <vt:lpstr>6. Conclusions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www.spehackathon-eu.com</dc:creator>
  <cp:lastModifiedBy>Alexey Borisenko</cp:lastModifiedBy>
  <cp:revision>1</cp:revision>
  <dcterms:created xsi:type="dcterms:W3CDTF">2019-07-15T03:51:38Z</dcterms:created>
  <dcterms:modified xsi:type="dcterms:W3CDTF">2021-12-15T22:38:14Z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1119503-6b46-4a43-a658-e1d3aca29592_Enabled">
    <vt:lpwstr>true</vt:lpwstr>
  </property>
  <property fmtid="{D5CDD505-2E9C-101B-9397-08002B2CF9AE}" pid="3" name="MSIP_Label_d1119503-6b46-4a43-a658-e1d3aca29592_SetDate">
    <vt:lpwstr>2021-12-14T18:04:33Z</vt:lpwstr>
  </property>
  <property fmtid="{D5CDD505-2E9C-101B-9397-08002B2CF9AE}" pid="4" name="MSIP_Label_d1119503-6b46-4a43-a658-e1d3aca29592_Method">
    <vt:lpwstr>Standard</vt:lpwstr>
  </property>
  <property fmtid="{D5CDD505-2E9C-101B-9397-08002B2CF9AE}" pid="5" name="MSIP_Label_d1119503-6b46-4a43-a658-e1d3aca29592_Name">
    <vt:lpwstr>No Additional Protections</vt:lpwstr>
  </property>
  <property fmtid="{D5CDD505-2E9C-101B-9397-08002B2CF9AE}" pid="6" name="MSIP_Label_d1119503-6b46-4a43-a658-e1d3aca29592_SiteId">
    <vt:lpwstr>0a25214f-ee52-483c-b96b-dc79f3227a6f</vt:lpwstr>
  </property>
  <property fmtid="{D5CDD505-2E9C-101B-9397-08002B2CF9AE}" pid="7" name="MSIP_Label_d1119503-6b46-4a43-a658-e1d3aca29592_ActionId">
    <vt:lpwstr>7946162a-3fd9-4d75-8a64-344c24600d0b</vt:lpwstr>
  </property>
  <property fmtid="{D5CDD505-2E9C-101B-9397-08002B2CF9AE}" pid="8" name="MSIP_Label_d1119503-6b46-4a43-a658-e1d3aca29592_ContentBits">
    <vt:lpwstr>0</vt:lpwstr>
  </property>
</Properties>
</file>